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  <p:embeddedFont>
      <p:font typeface="Playfair Display"/>
      <p:regular r:id="rId63"/>
      <p:bold r:id="rId64"/>
      <p:italic r:id="rId65"/>
      <p:boldItalic r:id="rId66"/>
    </p:embeddedFont>
    <p:embeddedFont>
      <p:font typeface="Lat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41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Manodhar All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27007FE-D980-47BA-9A17-545D039ABFCF}">
  <a:tblStyle styleId="{427007FE-D980-47BA-9A17-545D039ABF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41" orient="horz"/>
        <p:guide pos="31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Lato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3.xml"/><Relationship Id="rId64" Type="http://schemas.openxmlformats.org/officeDocument/2006/relationships/font" Target="fonts/PlayfairDisplay-bold.fntdata"/><Relationship Id="rId63" Type="http://schemas.openxmlformats.org/officeDocument/2006/relationships/font" Target="fonts/PlayfairDisplay-regular.fntdata"/><Relationship Id="rId22" Type="http://schemas.openxmlformats.org/officeDocument/2006/relationships/slide" Target="slides/slide15.xml"/><Relationship Id="rId66" Type="http://schemas.openxmlformats.org/officeDocument/2006/relationships/font" Target="fonts/PlayfairDisplay-boldItalic.fntdata"/><Relationship Id="rId21" Type="http://schemas.openxmlformats.org/officeDocument/2006/relationships/slide" Target="slides/slide14.xml"/><Relationship Id="rId65" Type="http://schemas.openxmlformats.org/officeDocument/2006/relationships/font" Target="fonts/PlayfairDisplay-italic.fntdata"/><Relationship Id="rId24" Type="http://schemas.openxmlformats.org/officeDocument/2006/relationships/slide" Target="slides/slide17.xml"/><Relationship Id="rId68" Type="http://schemas.openxmlformats.org/officeDocument/2006/relationships/font" Target="fonts/Lato-bold.fntdata"/><Relationship Id="rId23" Type="http://schemas.openxmlformats.org/officeDocument/2006/relationships/slide" Target="slides/slide16.xml"/><Relationship Id="rId67" Type="http://schemas.openxmlformats.org/officeDocument/2006/relationships/font" Target="fonts/Lato-regular.fntdata"/><Relationship Id="rId60" Type="http://schemas.openxmlformats.org/officeDocument/2006/relationships/font" Target="fonts/Roboto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oboto-regular.fntdata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2-04T10:18:45.178">
    <p:pos x="6000" y="0"/>
    <p:text>Kevin to fill the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r/?url=https%3A%2F%2Fen.wikipedia.org%2Fwiki%2FAdditive_model" TargetMode="External"/><Relationship Id="rId3" Type="http://schemas.openxmlformats.org/officeDocument/2006/relationships/hyperlink" Target="https://medium.com/r/?url=https%3A%2F%2Fen.wikipedia.org%2Fwiki%2FFourier_series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oney.cnn.com/2012/05/18/technology/facebook-ipo-trading/index.htm" TargetMode="External"/><Relationship Id="rId3" Type="http://schemas.openxmlformats.org/officeDocument/2006/relationships/hyperlink" Target="http://buzz.money.cnn.com/2013/07/25/facebook-earnings-stock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sigfig.com/hc/en-us/articles/202586324-What-happened-during-the-Google-Stock-split-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a8fabb6fe_0_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a8fabb6f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8fabb6fe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8fabb6fe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Stock price might be driven by News and holiday trends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8fabb6fe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a8fabb6fe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Stock price went up after Thanksgiving, Black Friday and Cyber Monday due to either people’s shopping habits or Amazon pushed for the holiday promo deals.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956cd9d1_2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a956cd9d1_2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a956cd9d1_2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a956cd9d1_2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Stock price might be driven by change in pricing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Stock price continues to go up but with a decrease in volume. This signals to investors the bullish trend in netflix might soon end.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a8fabb6fe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a8fabb6fe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8fabb6fe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a8fabb6fe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a8fabb6fe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a8fabb6fe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8fabb6fe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8fabb6fe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a956cd9d1_2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a956cd9d1_2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a956cd9d1_2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a956cd9d1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a956cd9d1_20_1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a956cd9d1_2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a8fabb6fe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a8fabb6fe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a8fabb6fe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a8fabb6fe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instruction for fb prophet: https://facebook.github.io/prophet/docs/installation.html</a:t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At its core, the Prophet procedure is an </a:t>
            </a:r>
            <a:r>
              <a:rPr lang="en" u="sng">
                <a:solidFill>
                  <a:schemeClr val="hlink"/>
                </a:solidFill>
                <a:hlinkClick r:id="rId2"/>
              </a:rPr>
              <a:t>additive regression model</a:t>
            </a:r>
            <a:r>
              <a:rPr lang="en"/>
              <a:t> with four main components:</a:t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A piecewise linear or logistic growth curve trend. Prophet automatically detects changes in trends by selecting changepoints from the data.</a:t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A yearly seasonal component modeled using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Fourier series.</a:t>
            </a:r>
            <a:endParaRPr u="sng">
              <a:solidFill>
                <a:schemeClr val="hlink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A weekly seasonal component using dummy variables.</a:t>
            </a:r>
            <a:endParaRPr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A user-provided list of important holidays</a:t>
            </a:r>
            <a:endParaRPr/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https://facebook.github.io/prophet/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a8fabb6fe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a8fabb6fe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a8fabb6fe_0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a8fabb6fe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a956cd9d1_2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a956cd9d1_2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a956cd9d1_2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a956cd9d1_2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a8fabb6fe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a8fabb6fe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a8fabb6fe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a8fabb6fe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8fabb6fe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8fabb6fe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a7fa1d4e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a7fa1d4e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9222136e3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9222136e3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a956cd9d1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a956cd9d1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a956cd9d1_1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a956cd9d1_1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a8fabb6fe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a8fabb6fe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a956cd9d1_2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a956cd9d1_2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a956cd9d1_2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a956cd9d1_2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a956cd9d1_2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a956cd9d1_2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a8fabb6fe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a8fabb6fe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91cee8a8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91cee8a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https://fortune.com/2016/11/03/facebook-stock/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9222136e3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9222136e3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***All values are continuous,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5/8/12 Volume record for an IPO, Third-largest IPO ever after GM and VISA, FB hadall night hackathon the day before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https://money.cnn.com/2012/05/18/technology/facebook-ipo-trading/index.htm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ad revenue is equal to 41% of all ad revenue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http://buzz.money.cnn.com/2013/07/25/facebook-earnings-stock/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returns: (fb_df['Daily Lag']/fb_df['Close']) - 1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a7fa1d4e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a7fa1d4e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a8fabb6fe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a8fabb6fe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a7fa1d4e8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a7fa1d4e8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a7fa1d4e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a7fa1d4e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9222136e3_1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79222136e3_1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a8fabb6fe_0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a8fabb6fe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a8b8c1f5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a8b8c1f5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a956cd9d1_2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a956cd9d1_2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a956cd9d1_1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a956cd9d1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a956cd9d1_1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a956cd9d1_1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a956cd9d1_1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a956cd9d1_1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a956cd9d1_2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a956cd9d1_2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a956cd9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a956cd9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a956cd9d1_2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a956cd9d1_2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a956cd9d1_2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a956cd9d1_2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a956cd9d1_1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a956cd9d1_1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956cd9d1_1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956cd9d1_1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https://support.sigfig.com/hc/en-us/articles/202586324-What-happened-during-the-Google-Stock-split-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Stock price can be driven by policy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Volume can help confirm price trends that have already formed or serve as a warning for potential trend reversal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Price goes up, volume is trending downward. Low volume reflects a lack of confidence from investors. When price increased and volume went down, its a bearish market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a volume is decreasing, the current trend will probably not continue and a reversal may be imminent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a956cd9d1_1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a956cd9d1_1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Stock price is driven by earning, policy and market sentiment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split its stock in April 2014, which created the A and C shares. So the number of shares doubled and the stock price went down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956cd9d1_14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956cd9d1_1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2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4.png"/><Relationship Id="rId6" Type="http://schemas.openxmlformats.org/officeDocument/2006/relationships/image" Target="../media/image58.pn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jpg"/><Relationship Id="rId4" Type="http://schemas.openxmlformats.org/officeDocument/2006/relationships/image" Target="../media/image45.jpg"/><Relationship Id="rId5" Type="http://schemas.openxmlformats.org/officeDocument/2006/relationships/image" Target="../media/image60.jpg"/><Relationship Id="rId6" Type="http://schemas.openxmlformats.org/officeDocument/2006/relationships/image" Target="../media/image61.jpg"/><Relationship Id="rId7" Type="http://schemas.openxmlformats.org/officeDocument/2006/relationships/image" Target="../media/image27.jpg"/><Relationship Id="rId8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5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2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0" y="88819"/>
            <a:ext cx="62067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</a:rPr>
              <a:t>Stock movement prediction</a:t>
            </a:r>
            <a:endParaRPr b="1" sz="4200">
              <a:solidFill>
                <a:schemeClr val="lt1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" y="0"/>
            <a:ext cx="9137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2549400" y="2835800"/>
            <a:ext cx="67629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E06666"/>
                </a:solidFill>
              </a:rPr>
              <a:t>Stock movement prediction by time-series forecast techniques</a:t>
            </a:r>
            <a:endParaRPr b="1" sz="42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1350"/>
            <a:ext cx="4572001" cy="28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500" y="1421350"/>
            <a:ext cx="4218025" cy="28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Amazon Price and Volume chart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 flipH="1">
            <a:off x="3416800" y="1818975"/>
            <a:ext cx="8100" cy="216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3" name="Google Shape;183;p22"/>
          <p:cNvSpPr txBox="1"/>
          <p:nvPr/>
        </p:nvSpPr>
        <p:spPr>
          <a:xfrm>
            <a:off x="3416800" y="3039825"/>
            <a:ext cx="6063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Alexa powered devices &amp; AWS business</a:t>
            </a:r>
            <a:endParaRPr sz="800"/>
          </a:p>
        </p:txBody>
      </p:sp>
      <p:cxnSp>
        <p:nvCxnSpPr>
          <p:cNvPr id="184" name="Google Shape;184;p22"/>
          <p:cNvCxnSpPr/>
          <p:nvPr/>
        </p:nvCxnSpPr>
        <p:spPr>
          <a:xfrm flipH="1">
            <a:off x="3990275" y="1596500"/>
            <a:ext cx="13800" cy="242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5" name="Google Shape;185;p22"/>
          <p:cNvSpPr txBox="1"/>
          <p:nvPr/>
        </p:nvSpPr>
        <p:spPr>
          <a:xfrm>
            <a:off x="3990275" y="867300"/>
            <a:ext cx="1665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Amazon’s sales raised from 64 billion to 72 billion as it launched its Alexa-powered devices 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1982350" y="1893825"/>
            <a:ext cx="12882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Significant drop due to disappointing earnings in 2016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1825" y="95925"/>
            <a:ext cx="1739075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44651"/>
            <a:ext cx="1794401" cy="151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Amazon Stock Behavior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325" y="617525"/>
            <a:ext cx="4275851" cy="31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58950"/>
            <a:ext cx="3672075" cy="231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4175" y="3737214"/>
            <a:ext cx="3101998" cy="13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3725" y="154450"/>
            <a:ext cx="1590975" cy="4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idx="4294967295" type="title"/>
          </p:nvPr>
        </p:nvSpPr>
        <p:spPr>
          <a:xfrm>
            <a:off x="311700" y="17765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            EDA 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b="18867" l="6941" r="6941" t="13891"/>
          <a:stretch/>
        </p:blipFill>
        <p:spPr>
          <a:xfrm>
            <a:off x="2940575" y="1776525"/>
            <a:ext cx="1803600" cy="7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474650"/>
            <a:ext cx="4200199" cy="24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 rotWithShape="1">
          <a:blip r:embed="rId4">
            <a:alphaModFix/>
          </a:blip>
          <a:srcRect b="18869" l="6941" r="6941" t="19686"/>
          <a:stretch/>
        </p:blipFill>
        <p:spPr>
          <a:xfrm>
            <a:off x="7340400" y="0"/>
            <a:ext cx="1803600" cy="729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5"/>
          <p:cNvCxnSpPr/>
          <p:nvPr/>
        </p:nvCxnSpPr>
        <p:spPr>
          <a:xfrm>
            <a:off x="3965275" y="2845225"/>
            <a:ext cx="61800" cy="95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211" name="Google Shape;2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300" y="1505588"/>
            <a:ext cx="4495802" cy="254916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2736150" y="2969499"/>
            <a:ext cx="13857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Netflix raising the price of its monthly plan from $9.99 to $11.99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3" name="Google Shape;213;p25"/>
          <p:cNvCxnSpPr/>
          <p:nvPr/>
        </p:nvCxnSpPr>
        <p:spPr>
          <a:xfrm flipH="1">
            <a:off x="4169975" y="1698675"/>
            <a:ext cx="8100" cy="216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4" name="Google Shape;214;p25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Netflix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 Price and Volume chart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idx="4294967295" type="title"/>
          </p:nvPr>
        </p:nvSpPr>
        <p:spPr>
          <a:xfrm>
            <a:off x="311700" y="17765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Future Stock Predictions with Facebook Prophet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How FB Prophet works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27"/>
          <p:cNvGrpSpPr/>
          <p:nvPr/>
        </p:nvGrpSpPr>
        <p:grpSpPr>
          <a:xfrm>
            <a:off x="5591512" y="1998889"/>
            <a:ext cx="2897115" cy="2925065"/>
            <a:chOff x="5632317" y="1189775"/>
            <a:chExt cx="3305700" cy="3483050"/>
          </a:xfrm>
        </p:grpSpPr>
        <p:sp>
          <p:nvSpPr>
            <p:cNvPr id="226" name="Google Shape;226;p2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Holidays - h(t)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27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highlight>
                    <a:srgbClr val="FFFFFF"/>
                  </a:highlight>
                </a:rPr>
                <a:t>Effects of holidays (user provided) with irregular schedules</a:t>
              </a:r>
              <a:endParaRPr sz="1200"/>
            </a:p>
          </p:txBody>
        </p:sp>
      </p:grpSp>
      <p:grpSp>
        <p:nvGrpSpPr>
          <p:cNvPr id="228" name="Google Shape;228;p27"/>
          <p:cNvGrpSpPr/>
          <p:nvPr/>
        </p:nvGrpSpPr>
        <p:grpSpPr>
          <a:xfrm>
            <a:off x="655350" y="1999069"/>
            <a:ext cx="3108503" cy="2924885"/>
            <a:chOff x="0" y="1189989"/>
            <a:chExt cx="3546900" cy="3482836"/>
          </a:xfrm>
        </p:grpSpPr>
        <p:sp>
          <p:nvSpPr>
            <p:cNvPr id="229" name="Google Shape;229;p2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Trends - g(t)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27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highlight>
                    <a:srgbClr val="FFFFFF"/>
                  </a:highlight>
                </a:rPr>
                <a:t>Piecewise linear or logistic growth curve for modeling non-periodic changes in time series</a:t>
              </a:r>
              <a:endParaRPr sz="1200"/>
            </a:p>
          </p:txBody>
        </p:sp>
      </p:grpSp>
      <p:grpSp>
        <p:nvGrpSpPr>
          <p:cNvPr id="231" name="Google Shape;231;p27"/>
          <p:cNvGrpSpPr/>
          <p:nvPr/>
        </p:nvGrpSpPr>
        <p:grpSpPr>
          <a:xfrm>
            <a:off x="3235650" y="1998889"/>
            <a:ext cx="2897115" cy="2925065"/>
            <a:chOff x="2944204" y="1189775"/>
            <a:chExt cx="3305700" cy="3483050"/>
          </a:xfrm>
        </p:grpSpPr>
        <p:sp>
          <p:nvSpPr>
            <p:cNvPr id="232" name="Google Shape;232;p2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Seasonality - s(t)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" name="Google Shape;233;p27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highlight>
                    <a:srgbClr val="FFFFFF"/>
                  </a:highlight>
                </a:rPr>
                <a:t>Periodic changes (e.g. weekly/yearly seasonality)</a:t>
              </a:r>
              <a:endParaRPr sz="1200"/>
            </a:p>
          </p:txBody>
        </p:sp>
      </p:grpSp>
      <p:sp>
        <p:nvSpPr>
          <p:cNvPr id="234" name="Google Shape;234;p27"/>
          <p:cNvSpPr txBox="1"/>
          <p:nvPr/>
        </p:nvSpPr>
        <p:spPr>
          <a:xfrm>
            <a:off x="98475" y="706550"/>
            <a:ext cx="86814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Prophet is a procedure for forecasting time series data based on an additive model where non-linear trends are fit with yearly, weekly, and daily seasonality, plus holiday effects. </a:t>
            </a:r>
            <a:endParaRPr sz="1600"/>
          </a:p>
        </p:txBody>
      </p:sp>
      <p:sp>
        <p:nvSpPr>
          <p:cNvPr id="235" name="Google Shape;235;p27"/>
          <p:cNvSpPr txBox="1"/>
          <p:nvPr/>
        </p:nvSpPr>
        <p:spPr>
          <a:xfrm>
            <a:off x="2537700" y="1017163"/>
            <a:ext cx="4068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y(t)= g(t) + s(t) + h(t) + εt</a:t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3269100" y="1435225"/>
            <a:ext cx="2567400" cy="3999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8"/>
          <p:cNvGrpSpPr/>
          <p:nvPr/>
        </p:nvGrpSpPr>
        <p:grpSpPr>
          <a:xfrm>
            <a:off x="4061594" y="916562"/>
            <a:ext cx="4278498" cy="1506655"/>
            <a:chOff x="4732925" y="946003"/>
            <a:chExt cx="3749779" cy="1193579"/>
          </a:xfrm>
        </p:grpSpPr>
        <p:grpSp>
          <p:nvGrpSpPr>
            <p:cNvPr id="242" name="Google Shape;242;p28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243" name="Google Shape;243;p28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4" name="Google Shape;244;p28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45" name="Google Shape;245;p28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Accurate</a:t>
              </a:r>
              <a:endParaRPr b="1" sz="18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p28"/>
            <p:cNvSpPr txBox="1"/>
            <p:nvPr/>
          </p:nvSpPr>
          <p:spPr>
            <a:xfrm>
              <a:off x="5343504" y="1222245"/>
              <a:ext cx="31392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Robust to missing data and shifts in trends and typically handles outliers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7" name="Google Shape;247;p28"/>
          <p:cNvGrpSpPr/>
          <p:nvPr/>
        </p:nvGrpSpPr>
        <p:grpSpPr>
          <a:xfrm>
            <a:off x="4061594" y="2179953"/>
            <a:ext cx="4393511" cy="1506538"/>
            <a:chOff x="4732925" y="946003"/>
            <a:chExt cx="3850579" cy="1193487"/>
          </a:xfrm>
        </p:grpSpPr>
        <p:grpSp>
          <p:nvGrpSpPr>
            <p:cNvPr id="248" name="Google Shape;248;p28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249" name="Google Shape;249;p28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0" name="Google Shape;250;p28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51" name="Google Shape;251;p28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Fast</a:t>
              </a:r>
              <a:endParaRPr b="1" sz="18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28"/>
            <p:cNvSpPr txBox="1"/>
            <p:nvPr/>
          </p:nvSpPr>
          <p:spPr>
            <a:xfrm>
              <a:off x="5343504" y="1222252"/>
              <a:ext cx="3240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Very fast, since it’s built on STAN, a programming language for statistical inference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253" name="Google Shape;253;p28"/>
          <p:cNvGrpSpPr/>
          <p:nvPr/>
        </p:nvGrpSpPr>
        <p:grpSpPr>
          <a:xfrm>
            <a:off x="4061594" y="3441451"/>
            <a:ext cx="3809542" cy="1506538"/>
            <a:chOff x="4732925" y="946003"/>
            <a:chExt cx="3338775" cy="1193487"/>
          </a:xfrm>
        </p:grpSpPr>
        <p:grpSp>
          <p:nvGrpSpPr>
            <p:cNvPr id="254" name="Google Shape;254;p28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255" name="Google Shape;255;p28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6" name="Google Shape;256;p28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57" name="Google Shape;257;p28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Easy to handle</a:t>
              </a:r>
              <a:endParaRPr b="1" sz="18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28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highlight>
                    <a:srgbClr val="FFFFFF"/>
                  </a:highlight>
                </a:rPr>
                <a:t>Easy procedure to tweak and adjust forecast while adding domain knowledge or business insights</a:t>
              </a:r>
              <a:endParaRPr sz="1100">
                <a:solidFill>
                  <a:srgbClr val="840D35"/>
                </a:solidFill>
              </a:endParaRPr>
            </a:p>
          </p:txBody>
        </p:sp>
      </p:grpSp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25" y="2202325"/>
            <a:ext cx="3645200" cy="10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Advantages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500" y="1302775"/>
            <a:ext cx="5328901" cy="31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Amazon Stock Forecast Output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201" y="1468550"/>
            <a:ext cx="3389399" cy="3316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Netflix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 Stock Forecast Output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4925"/>
            <a:ext cx="5227139" cy="315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759" y="1419000"/>
            <a:ext cx="3291842" cy="3241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Google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 Stock Forecast Output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6600"/>
            <a:ext cx="5116850" cy="31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762" y="1449900"/>
            <a:ext cx="3291838" cy="3216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1533150" y="628575"/>
            <a:ext cx="6242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06666"/>
                </a:solidFill>
              </a:rPr>
              <a:t>Meet Our Data Team</a:t>
            </a:r>
            <a:endParaRPr b="1" sz="4800">
              <a:solidFill>
                <a:srgbClr val="E06666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33584" l="9606" r="15514" t="10976"/>
          <a:stretch/>
        </p:blipFill>
        <p:spPr>
          <a:xfrm>
            <a:off x="529950" y="1832625"/>
            <a:ext cx="1186500" cy="12348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68" name="Google Shape;68;p14"/>
          <p:cNvSpPr txBox="1"/>
          <p:nvPr/>
        </p:nvSpPr>
        <p:spPr>
          <a:xfrm>
            <a:off x="5894025" y="130327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28973" l="4894" r="2761" t="2368"/>
          <a:stretch/>
        </p:blipFill>
        <p:spPr>
          <a:xfrm>
            <a:off x="2169925" y="1832625"/>
            <a:ext cx="1186500" cy="1234800"/>
          </a:xfrm>
          <a:prstGeom prst="ellipse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b="-1728" l="-100000" r="100000" t="39103"/>
          <a:stretch/>
        </p:blipFill>
        <p:spPr>
          <a:xfrm>
            <a:off x="3908575" y="3506650"/>
            <a:ext cx="1822200" cy="159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b="37332" l="14555" r="11144" t="8773"/>
          <a:stretch/>
        </p:blipFill>
        <p:spPr>
          <a:xfrm>
            <a:off x="3949325" y="1832625"/>
            <a:ext cx="1186500" cy="1234800"/>
          </a:xfrm>
          <a:prstGeom prst="ellipse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7">
            <a:alphaModFix/>
          </a:blip>
          <a:srcRect b="31557" l="8943" r="8934" t="6554"/>
          <a:stretch/>
        </p:blipFill>
        <p:spPr>
          <a:xfrm>
            <a:off x="5684125" y="1808175"/>
            <a:ext cx="1186500" cy="1234800"/>
          </a:xfrm>
          <a:prstGeom prst="ellipse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8">
            <a:alphaModFix/>
          </a:blip>
          <a:srcRect b="7676" l="12530" r="9204" t="10221"/>
          <a:stretch/>
        </p:blipFill>
        <p:spPr>
          <a:xfrm>
            <a:off x="7418925" y="1828600"/>
            <a:ext cx="1192200" cy="1234800"/>
          </a:xfrm>
          <a:prstGeom prst="ellipse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14"/>
          <p:cNvSpPr txBox="1"/>
          <p:nvPr/>
        </p:nvSpPr>
        <p:spPr>
          <a:xfrm>
            <a:off x="311850" y="2928225"/>
            <a:ext cx="14046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Rong Fang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    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087575" y="3139725"/>
            <a:ext cx="14856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Luyao Li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" name="Google Shape;76;p14"/>
          <p:cNvSpPr txBox="1"/>
          <p:nvPr/>
        </p:nvSpPr>
        <p:spPr>
          <a:xfrm>
            <a:off x="3803725" y="3167325"/>
            <a:ext cx="148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Sarah Liu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519875" y="3135700"/>
            <a:ext cx="1485600" cy="21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Basil Latif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7153650" y="3139725"/>
            <a:ext cx="1822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Manodhar Allu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844225" y="3883425"/>
            <a:ext cx="14046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9CB9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idx="4294967295" type="title"/>
          </p:nvPr>
        </p:nvSpPr>
        <p:spPr>
          <a:xfrm>
            <a:off x="311700" y="17765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Model 2 - LSTM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How LSTM works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33"/>
          <p:cNvGrpSpPr/>
          <p:nvPr/>
        </p:nvGrpSpPr>
        <p:grpSpPr>
          <a:xfrm>
            <a:off x="6806499" y="1600535"/>
            <a:ext cx="2185398" cy="2423506"/>
            <a:chOff x="5632317" y="1189775"/>
            <a:chExt cx="3305700" cy="3483050"/>
          </a:xfrm>
        </p:grpSpPr>
        <p:sp>
          <p:nvSpPr>
            <p:cNvPr id="293" name="Google Shape;293;p33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Output Gate</a:t>
              </a: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- o_t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33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highlight>
                    <a:srgbClr val="FFFFFF"/>
                  </a:highlight>
                </a:rPr>
                <a:t>How much new memory should output to the next LSTM unit</a:t>
              </a:r>
              <a:endParaRPr sz="1200"/>
            </a:p>
          </p:txBody>
        </p:sp>
      </p:grpSp>
      <p:grpSp>
        <p:nvGrpSpPr>
          <p:cNvPr id="295" name="Google Shape;295;p33"/>
          <p:cNvGrpSpPr/>
          <p:nvPr/>
        </p:nvGrpSpPr>
        <p:grpSpPr>
          <a:xfrm>
            <a:off x="3082975" y="1600684"/>
            <a:ext cx="2344856" cy="2423357"/>
            <a:chOff x="0" y="1189989"/>
            <a:chExt cx="3546900" cy="3482836"/>
          </a:xfrm>
        </p:grpSpPr>
        <p:sp>
          <p:nvSpPr>
            <p:cNvPr id="296" name="Google Shape;296;p33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Forget Gate</a:t>
              </a: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- f_t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33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highlight>
                    <a:srgbClr val="FFFFFF"/>
                  </a:highlight>
                </a:rPr>
                <a:t>How much old memory should be kept into the current LSTM unit</a:t>
              </a:r>
              <a:endParaRPr sz="1200"/>
            </a:p>
          </p:txBody>
        </p:sp>
      </p:grpSp>
      <p:sp>
        <p:nvSpPr>
          <p:cNvPr id="298" name="Google Shape;298;p33"/>
          <p:cNvSpPr/>
          <p:nvPr/>
        </p:nvSpPr>
        <p:spPr>
          <a:xfrm>
            <a:off x="5029388" y="1600535"/>
            <a:ext cx="2185398" cy="46549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Input Gate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i_t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98475" y="706550"/>
            <a:ext cx="86814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Long Short-term memory (LSTM) is an artificial recurrent neural network (RNN) architecture used in the field of deep learning. </a:t>
            </a:r>
            <a:endParaRPr sz="1600"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75" y="1950188"/>
            <a:ext cx="3136903" cy="17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5382900" y="2203948"/>
            <a:ext cx="1478400" cy="21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How much new memory should be added into the old memory in the current LSTM unit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4"/>
          <p:cNvGrpSpPr/>
          <p:nvPr/>
        </p:nvGrpSpPr>
        <p:grpSpPr>
          <a:xfrm>
            <a:off x="4061594" y="1297550"/>
            <a:ext cx="4341807" cy="1506667"/>
            <a:chOff x="4732925" y="945994"/>
            <a:chExt cx="3805264" cy="1193589"/>
          </a:xfrm>
        </p:grpSpPr>
        <p:grpSp>
          <p:nvGrpSpPr>
            <p:cNvPr id="307" name="Google Shape;307;p34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308" name="Google Shape;308;p34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9" name="Google Shape;309;p3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10" name="Google Shape;310;p34"/>
            <p:cNvSpPr txBox="1"/>
            <p:nvPr/>
          </p:nvSpPr>
          <p:spPr>
            <a:xfrm>
              <a:off x="5343489" y="945994"/>
              <a:ext cx="3194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Well-suited for time </a:t>
              </a:r>
              <a:r>
                <a:rPr b="1" lang="en" sz="18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series</a:t>
              </a:r>
              <a:r>
                <a:rPr b="1" lang="en" sz="18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data</a:t>
              </a:r>
              <a:endParaRPr b="1" sz="18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34"/>
            <p:cNvSpPr txBox="1"/>
            <p:nvPr/>
          </p:nvSpPr>
          <p:spPr>
            <a:xfrm>
              <a:off x="5343504" y="1222245"/>
              <a:ext cx="31392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Better in dealing with lags of unknown duration between important events in a time series.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2" name="Google Shape;312;p34"/>
          <p:cNvGrpSpPr/>
          <p:nvPr/>
        </p:nvGrpSpPr>
        <p:grpSpPr>
          <a:xfrm>
            <a:off x="4061594" y="2560953"/>
            <a:ext cx="4393511" cy="1506538"/>
            <a:chOff x="4732925" y="946003"/>
            <a:chExt cx="3850579" cy="1193487"/>
          </a:xfrm>
        </p:grpSpPr>
        <p:grpSp>
          <p:nvGrpSpPr>
            <p:cNvPr id="313" name="Google Shape;313;p34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314" name="Google Shape;314;p34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15" name="Google Shape;315;p34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16" name="Google Shape;316;p34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Quickly </a:t>
              </a:r>
              <a:r>
                <a:rPr b="1" lang="en" sz="18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Response</a:t>
              </a:r>
              <a:endParaRPr b="1" sz="18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7" name="Google Shape;317;p34"/>
            <p:cNvSpPr txBox="1"/>
            <p:nvPr/>
          </p:nvSpPr>
          <p:spPr>
            <a:xfrm>
              <a:off x="5343504" y="1222252"/>
              <a:ext cx="3240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Predict</a:t>
              </a:r>
              <a:r>
                <a:rPr lang="en" sz="1100"/>
                <a:t> time series trend very fast in normal computer.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318" name="Google Shape;318;p34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Advantages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474750" y="2027575"/>
            <a:ext cx="3323100" cy="820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4"/>
          <p:cNvSpPr txBox="1"/>
          <p:nvPr/>
        </p:nvSpPr>
        <p:spPr>
          <a:xfrm>
            <a:off x="1092900" y="1927125"/>
            <a:ext cx="20868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LSTM</a:t>
            </a:r>
            <a:endParaRPr b="1" sz="5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Amazon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 Forecast Output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62" y="817400"/>
            <a:ext cx="7707676" cy="38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Netflix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 Forecast Output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438" y="1034750"/>
            <a:ext cx="7211126" cy="358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Google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 Forecast Output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188" y="888725"/>
            <a:ext cx="7603627" cy="37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idx="4294967295" type="title"/>
          </p:nvPr>
        </p:nvSpPr>
        <p:spPr>
          <a:xfrm>
            <a:off x="311700" y="17765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Model 3 - Monte Carlo simulation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How Monte Carlo simulation works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9"/>
          <p:cNvGrpSpPr/>
          <p:nvPr/>
        </p:nvGrpSpPr>
        <p:grpSpPr>
          <a:xfrm>
            <a:off x="5591512" y="1694089"/>
            <a:ext cx="2897115" cy="2925065"/>
            <a:chOff x="5632317" y="1189775"/>
            <a:chExt cx="3305700" cy="3483050"/>
          </a:xfrm>
        </p:grpSpPr>
        <p:sp>
          <p:nvSpPr>
            <p:cNvPr id="350" name="Google Shape;350;p3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output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1" name="Google Shape;351;p3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11111"/>
                  </a:solidFill>
                  <a:highlight>
                    <a:srgbClr val="FFFFFF"/>
                  </a:highlight>
                </a:rPr>
                <a:t>The simulation produces a distribution of hypothetical future outcomes</a:t>
              </a:r>
              <a:endParaRPr sz="1600"/>
            </a:p>
          </p:txBody>
        </p:sp>
      </p:grpSp>
      <p:grpSp>
        <p:nvGrpSpPr>
          <p:cNvPr id="352" name="Google Shape;352;p39"/>
          <p:cNvGrpSpPr/>
          <p:nvPr/>
        </p:nvGrpSpPr>
        <p:grpSpPr>
          <a:xfrm>
            <a:off x="655350" y="1694269"/>
            <a:ext cx="3108503" cy="2924806"/>
            <a:chOff x="0" y="1189989"/>
            <a:chExt cx="3546900" cy="3482741"/>
          </a:xfrm>
        </p:grpSpPr>
        <p:sp>
          <p:nvSpPr>
            <p:cNvPr id="353" name="Google Shape;353;p3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Geometric brownian model(GBM)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4" name="Google Shape;354;p39"/>
            <p:cNvSpPr txBox="1"/>
            <p:nvPr/>
          </p:nvSpPr>
          <p:spPr>
            <a:xfrm>
              <a:off x="106087" y="2747031"/>
              <a:ext cx="3123600" cy="192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S</a:t>
              </a:r>
              <a:r>
                <a:rPr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=the stock price</a:t>
              </a:r>
              <a:endParaRPr sz="1200">
                <a:solidFill>
                  <a:srgbClr val="11111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Δ</a:t>
              </a:r>
              <a:r>
                <a:rPr i="1"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S</a:t>
              </a:r>
              <a:r>
                <a:rPr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=the change in stock price</a:t>
              </a:r>
              <a:endParaRPr sz="1200">
                <a:solidFill>
                  <a:srgbClr val="11111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μ</a:t>
              </a:r>
              <a:r>
                <a:rPr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=the expected return</a:t>
              </a:r>
              <a:endParaRPr sz="1200">
                <a:solidFill>
                  <a:srgbClr val="11111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σ</a:t>
              </a:r>
              <a:r>
                <a:rPr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=the standard deviation of returns</a:t>
              </a:r>
              <a:endParaRPr sz="1200">
                <a:solidFill>
                  <a:srgbClr val="11111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ϵ</a:t>
              </a:r>
              <a:r>
                <a:rPr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=the random variable</a:t>
              </a:r>
              <a:endParaRPr sz="1200">
                <a:solidFill>
                  <a:srgbClr val="11111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Δ</a:t>
              </a:r>
              <a:r>
                <a:rPr i="1"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t</a:t>
              </a:r>
              <a:r>
                <a:rPr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=the elapsed time period</a:t>
              </a:r>
              <a:endParaRPr sz="1200">
                <a:solidFill>
                  <a:srgbClr val="11111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1111"/>
                  </a:solidFill>
                  <a:highlight>
                    <a:srgbClr val="FFFFFF"/>
                  </a:highlight>
                </a:rPr>
                <a:t>​</a:t>
              </a:r>
              <a:endParaRPr sz="1200">
                <a:solidFill>
                  <a:srgbClr val="11111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111111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highlight>
                  <a:srgbClr val="FFFFFF"/>
                </a:highlight>
              </a:endParaRPr>
            </a:p>
          </p:txBody>
        </p:sp>
      </p:grpSp>
      <p:grpSp>
        <p:nvGrpSpPr>
          <p:cNvPr id="355" name="Google Shape;355;p39"/>
          <p:cNvGrpSpPr/>
          <p:nvPr/>
        </p:nvGrpSpPr>
        <p:grpSpPr>
          <a:xfrm>
            <a:off x="3235650" y="1694089"/>
            <a:ext cx="2897115" cy="2925065"/>
            <a:chOff x="2944204" y="1189775"/>
            <a:chExt cx="3305700" cy="3483050"/>
          </a:xfrm>
        </p:grpSpPr>
        <p:sp>
          <p:nvSpPr>
            <p:cNvPr id="356" name="Google Shape;356;p3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Random trials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7" name="Google Shape;357;p3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highlight>
                    <a:srgbClr val="FFFFFF"/>
                  </a:highlight>
                </a:rPr>
                <a:t>Generate random trials</a:t>
              </a:r>
              <a:endParaRPr sz="1200"/>
            </a:p>
          </p:txBody>
        </p:sp>
      </p:grpSp>
      <p:sp>
        <p:nvSpPr>
          <p:cNvPr id="358" name="Google Shape;358;p39"/>
          <p:cNvSpPr txBox="1"/>
          <p:nvPr/>
        </p:nvSpPr>
        <p:spPr>
          <a:xfrm>
            <a:off x="50550" y="641000"/>
            <a:ext cx="90045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1111"/>
                </a:solidFill>
                <a:highlight>
                  <a:srgbClr val="FFFFFF"/>
                </a:highlight>
              </a:rPr>
              <a:t>Monte Carlo simulation is an attempt to predict the future many times over. It attempts to predict the worst likely loss for a portfolio given a confidence interval over a specified time horizon. </a:t>
            </a:r>
            <a:endParaRPr sz="1600"/>
          </a:p>
        </p:txBody>
      </p:sp>
      <p:pic>
        <p:nvPicPr>
          <p:cNvPr id="359" name="Google Shape;3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50" y="2388825"/>
            <a:ext cx="2682175" cy="5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712738" y="2451063"/>
            <a:ext cx="2567400" cy="3999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"/>
          <p:cNvSpPr txBox="1"/>
          <p:nvPr/>
        </p:nvSpPr>
        <p:spPr>
          <a:xfrm>
            <a:off x="311700" y="2312863"/>
            <a:ext cx="40686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Advantages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p40"/>
          <p:cNvGrpSpPr/>
          <p:nvPr/>
        </p:nvGrpSpPr>
        <p:grpSpPr>
          <a:xfrm>
            <a:off x="4061594" y="916562"/>
            <a:ext cx="4278498" cy="1506655"/>
            <a:chOff x="4732925" y="946003"/>
            <a:chExt cx="3749779" cy="1193579"/>
          </a:xfrm>
        </p:grpSpPr>
        <p:grpSp>
          <p:nvGrpSpPr>
            <p:cNvPr id="368" name="Google Shape;368;p40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369" name="Google Shape;369;p40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0" name="Google Shape;370;p40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71" name="Google Shape;371;p40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Simple and Straightforward</a:t>
              </a:r>
              <a:endParaRPr b="1" sz="18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2" name="Google Shape;372;p40"/>
            <p:cNvSpPr txBox="1"/>
            <p:nvPr/>
          </p:nvSpPr>
          <p:spPr>
            <a:xfrm>
              <a:off x="5343504" y="1222245"/>
              <a:ext cx="31392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convergence</a:t>
              </a: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can be guaranteed by the theory</a:t>
              </a:r>
              <a:endParaRPr sz="7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3" name="Google Shape;373;p40"/>
          <p:cNvGrpSpPr/>
          <p:nvPr/>
        </p:nvGrpSpPr>
        <p:grpSpPr>
          <a:xfrm>
            <a:off x="4061594" y="2179950"/>
            <a:ext cx="4681367" cy="1506541"/>
            <a:chOff x="4732925" y="946001"/>
            <a:chExt cx="4102863" cy="1193489"/>
          </a:xfrm>
        </p:grpSpPr>
        <p:grpSp>
          <p:nvGrpSpPr>
            <p:cNvPr id="374" name="Google Shape;374;p40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375" name="Google Shape;375;p40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6" name="Google Shape;376;p40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77" name="Google Shape;377;p40"/>
            <p:cNvSpPr txBox="1"/>
            <p:nvPr/>
          </p:nvSpPr>
          <p:spPr>
            <a:xfrm>
              <a:off x="5343488" y="946001"/>
              <a:ext cx="34923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Good for optimization problem</a:t>
              </a:r>
              <a:endParaRPr b="1" sz="18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" name="Google Shape;378;p40"/>
            <p:cNvSpPr txBox="1"/>
            <p:nvPr/>
          </p:nvSpPr>
          <p:spPr>
            <a:xfrm>
              <a:off x="5343504" y="1222252"/>
              <a:ext cx="3240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Often can reach global optimum and overcome local extreme</a:t>
              </a:r>
              <a:endParaRPr sz="1100"/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379" name="Google Shape;379;p40"/>
          <p:cNvGrpSpPr/>
          <p:nvPr/>
        </p:nvGrpSpPr>
        <p:grpSpPr>
          <a:xfrm>
            <a:off x="4061594" y="3441451"/>
            <a:ext cx="3809542" cy="1506538"/>
            <a:chOff x="4732925" y="946003"/>
            <a:chExt cx="3338775" cy="1193487"/>
          </a:xfrm>
        </p:grpSpPr>
        <p:grpSp>
          <p:nvGrpSpPr>
            <p:cNvPr id="380" name="Google Shape;380;p40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381" name="Google Shape;381;p40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2" name="Google Shape;382;p40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83" name="Google Shape;383;p40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Widely used</a:t>
              </a:r>
              <a:endParaRPr b="1" sz="18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" name="Google Shape;384;p40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highlight>
                    <a:srgbClr val="FFFFFF"/>
                  </a:highlight>
                </a:rPr>
                <a:t>The method can be used for stochastic (involve probability) and deterministic (without probability)</a:t>
              </a:r>
              <a:endParaRPr sz="1100">
                <a:solidFill>
                  <a:srgbClr val="840D35"/>
                </a:solidFill>
              </a:endParaRPr>
            </a:p>
          </p:txBody>
        </p:sp>
      </p:grp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26" y="2355687"/>
            <a:ext cx="3474400" cy="4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Google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 Forecast Output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41"/>
          <p:cNvPicPr preferRelativeResize="0"/>
          <p:nvPr/>
        </p:nvPicPr>
        <p:blipFill rotWithShape="1">
          <a:blip r:embed="rId3">
            <a:alphaModFix/>
          </a:blip>
          <a:srcRect b="0" l="0" r="0" t="5033"/>
          <a:stretch/>
        </p:blipFill>
        <p:spPr>
          <a:xfrm>
            <a:off x="978500" y="630350"/>
            <a:ext cx="7522477" cy="44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4294967295" type="body"/>
          </p:nvPr>
        </p:nvSpPr>
        <p:spPr>
          <a:xfrm>
            <a:off x="311700" y="332200"/>
            <a:ext cx="87585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Analytics Framework</a:t>
            </a:r>
            <a:endParaRPr sz="1700"/>
          </a:p>
        </p:txBody>
      </p:sp>
      <p:grpSp>
        <p:nvGrpSpPr>
          <p:cNvPr id="85" name="Google Shape;85;p15"/>
          <p:cNvGrpSpPr/>
          <p:nvPr/>
        </p:nvGrpSpPr>
        <p:grpSpPr>
          <a:xfrm>
            <a:off x="364632" y="1822231"/>
            <a:ext cx="2086026" cy="1843821"/>
            <a:chOff x="964900" y="1316088"/>
            <a:chExt cx="1953025" cy="2215333"/>
          </a:xfrm>
        </p:grpSpPr>
        <p:sp>
          <p:nvSpPr>
            <p:cNvPr id="86" name="Google Shape;86;p15"/>
            <p:cNvSpPr txBox="1"/>
            <p:nvPr/>
          </p:nvSpPr>
          <p:spPr>
            <a:xfrm>
              <a:off x="964900" y="1316088"/>
              <a:ext cx="1620900" cy="23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3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Data Collection</a:t>
              </a:r>
              <a:endParaRPr b="1" sz="13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1235818" y="2695020"/>
              <a:ext cx="1505100" cy="8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Quandl API</a:t>
              </a:r>
              <a:r>
                <a:rPr b="1" lang="en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Github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8" name="Google Shape;88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" name="Google Shape;89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15"/>
          <p:cNvGrpSpPr/>
          <p:nvPr/>
        </p:nvGrpSpPr>
        <p:grpSpPr>
          <a:xfrm>
            <a:off x="4177725" y="2117606"/>
            <a:ext cx="1959857" cy="1975036"/>
            <a:chOff x="1083025" y="1695421"/>
            <a:chExt cx="1834900" cy="2277224"/>
          </a:xfrm>
        </p:grpSpPr>
        <p:sp>
          <p:nvSpPr>
            <p:cNvPr id="92" name="Google Shape;92;p15"/>
            <p:cNvSpPr txBox="1"/>
            <p:nvPr/>
          </p:nvSpPr>
          <p:spPr>
            <a:xfrm>
              <a:off x="1268032" y="2848576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Used 3 Modeling Techniques</a:t>
              </a:r>
              <a:endParaRPr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1268024" y="323524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Studying stocks over time and predicting their future movement by time series forecast techniques like FB Prophet, Long Short Term Memory (LSTM) and Monte Carlo simulation</a:t>
              </a:r>
              <a:endParaRPr sz="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4" name="Google Shape;94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5" name="Google Shape;95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5"/>
          <p:cNvGrpSpPr/>
          <p:nvPr/>
        </p:nvGrpSpPr>
        <p:grpSpPr>
          <a:xfrm>
            <a:off x="6049016" y="2117596"/>
            <a:ext cx="1959857" cy="1915015"/>
            <a:chOff x="1083025" y="1695421"/>
            <a:chExt cx="1834900" cy="2208020"/>
          </a:xfrm>
        </p:grpSpPr>
        <p:sp>
          <p:nvSpPr>
            <p:cNvPr id="98" name="Google Shape;98;p15"/>
            <p:cNvSpPr txBox="1"/>
            <p:nvPr/>
          </p:nvSpPr>
          <p:spPr>
            <a:xfrm>
              <a:off x="1240088" y="2460441"/>
              <a:ext cx="1311600" cy="14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New appreciation for technology stocks </a:t>
              </a:r>
              <a:endParaRPr b="1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9" name="Google Shape;99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0" name="Google Shape;100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/>
        </p:nvSpPr>
        <p:spPr>
          <a:xfrm>
            <a:off x="1784723" y="1822225"/>
            <a:ext cx="2569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 b="1" sz="13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545052" y="1544650"/>
            <a:ext cx="1225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Modeling &amp; Prediction</a:t>
            </a:r>
            <a:endParaRPr b="1" sz="13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4" name="Google Shape;104;p15"/>
          <p:cNvGrpSpPr/>
          <p:nvPr/>
        </p:nvGrpSpPr>
        <p:grpSpPr>
          <a:xfrm>
            <a:off x="2349372" y="2117610"/>
            <a:ext cx="1959857" cy="2024232"/>
            <a:chOff x="1083025" y="1695421"/>
            <a:chExt cx="1834900" cy="2333947"/>
          </a:xfrm>
        </p:grpSpPr>
        <p:sp>
          <p:nvSpPr>
            <p:cNvPr id="105" name="Google Shape;105;p15"/>
            <p:cNvSpPr txBox="1"/>
            <p:nvPr/>
          </p:nvSpPr>
          <p:spPr>
            <a:xfrm>
              <a:off x="1249362" y="2778254"/>
              <a:ext cx="1505100" cy="5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Understanding</a:t>
              </a:r>
              <a:r>
                <a:rPr b="1" lang="en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 Fluctuations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1213525" y="3291968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Searched for news that would explain market events 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7" name="Google Shape;107;p1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" name="Google Shape;108;p1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5"/>
          <p:cNvSpPr txBox="1"/>
          <p:nvPr/>
        </p:nvSpPr>
        <p:spPr>
          <a:xfrm>
            <a:off x="6597253" y="1755500"/>
            <a:ext cx="8634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Insights</a:t>
            </a:r>
            <a:endParaRPr b="1" sz="1300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Netflix F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orecast Output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975" y="706550"/>
            <a:ext cx="7099117" cy="443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Amazon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 Forecast Output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875" y="579750"/>
            <a:ext cx="7301984" cy="456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" sz="2800">
                <a:latin typeface="Arial"/>
                <a:ea typeface="Arial"/>
                <a:cs typeface="Arial"/>
                <a:sym typeface="Arial"/>
              </a:rPr>
              <a:t> - 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9" name="Google Shape;409;p44"/>
          <p:cNvGraphicFramePr/>
          <p:nvPr/>
        </p:nvGraphicFramePr>
        <p:xfrm>
          <a:off x="82000" y="16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{427007FE-D980-47BA-9A17-545D039ABFCF}</a:tableStyleId>
              </a:tblPr>
              <a:tblGrid>
                <a:gridCol w="2092225"/>
                <a:gridCol w="2092225"/>
                <a:gridCol w="2092225"/>
                <a:gridCol w="2092225"/>
              </a:tblGrid>
              <a:tr h="42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 squared value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squared error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absolute error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03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FB Prophet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97.6%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1667.2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28.7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LSTM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96.0%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1791.5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30.1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Monte Carlo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65%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15702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0" name="Google Shape;4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100" y="183950"/>
            <a:ext cx="1739075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Model comparison - Google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6" name="Google Shape;416;p45"/>
          <p:cNvGraphicFramePr/>
          <p:nvPr/>
        </p:nvGraphicFramePr>
        <p:xfrm>
          <a:off x="82000" y="16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{427007FE-D980-47BA-9A17-545D039ABFCF}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4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 squared value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squared error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absolute error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40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FB Prophet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</a:t>
                      </a:r>
                      <a:r>
                        <a:rPr lang="en"/>
                        <a:t>.7%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3547.8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34.49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LSTM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92.5%</a:t>
                      </a:r>
                      <a:endParaRPr sz="105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710.5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Monte Carlo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63%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2074.5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37.5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17" name="Google Shape;417;p45"/>
          <p:cNvPicPr preferRelativeResize="0"/>
          <p:nvPr/>
        </p:nvPicPr>
        <p:blipFill rotWithShape="1">
          <a:blip r:embed="rId3">
            <a:alphaModFix/>
          </a:blip>
          <a:srcRect b="0" l="7287" r="0" t="12595"/>
          <a:stretch/>
        </p:blipFill>
        <p:spPr>
          <a:xfrm>
            <a:off x="3869400" y="80450"/>
            <a:ext cx="1801475" cy="7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Model comparison - Netflix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3" name="Google Shape;423;p46"/>
          <p:cNvGraphicFramePr/>
          <p:nvPr/>
        </p:nvGraphicFramePr>
        <p:xfrm>
          <a:off x="82000" y="16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{427007FE-D980-47BA-9A17-545D039ABFCF}</a:tableStyleId>
              </a:tblPr>
              <a:tblGrid>
                <a:gridCol w="2166525"/>
                <a:gridCol w="2166525"/>
                <a:gridCol w="2166525"/>
                <a:gridCol w="2166525"/>
              </a:tblGrid>
              <a:tr h="42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 squared value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squared error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absolute error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43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FB Prophet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</a:t>
                      </a:r>
                      <a:r>
                        <a:rPr lang="en"/>
                        <a:t>.8%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494.7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12.9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LSTM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94.4%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133.6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7.0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Monte Carlo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60%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2453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4" name="Google Shape;424;p46"/>
          <p:cNvPicPr preferRelativeResize="0"/>
          <p:nvPr/>
        </p:nvPicPr>
        <p:blipFill rotWithShape="1">
          <a:blip r:embed="rId3">
            <a:alphaModFix/>
          </a:blip>
          <a:srcRect b="18867" l="6941" r="6941" t="13891"/>
          <a:stretch/>
        </p:blipFill>
        <p:spPr>
          <a:xfrm>
            <a:off x="3789975" y="-5825"/>
            <a:ext cx="1803600" cy="7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47"/>
          <p:cNvGraphicFramePr/>
          <p:nvPr/>
        </p:nvGraphicFramePr>
        <p:xfrm>
          <a:off x="263900" y="85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{427007FE-D980-47BA-9A17-545D039ABFCF}</a:tableStyleId>
              </a:tblPr>
              <a:tblGrid>
                <a:gridCol w="2842575"/>
                <a:gridCol w="2842575"/>
                <a:gridCol w="2842575"/>
              </a:tblGrid>
              <a:tr h="42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Advantages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Disadvantages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112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LSTM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chemeClr val="lt1"/>
                          </a:highlight>
                        </a:rPr>
                        <a:t>1. </a:t>
                      </a:r>
                      <a:r>
                        <a:rPr lang="en" sz="1200">
                          <a:highlight>
                            <a:schemeClr val="lt1"/>
                          </a:highlight>
                        </a:rPr>
                        <a:t>L</a:t>
                      </a:r>
                      <a:r>
                        <a:rPr lang="en" sz="1200">
                          <a:highlight>
                            <a:schemeClr val="lt1"/>
                          </a:highlight>
                        </a:rPr>
                        <a:t>ess prone to variance due to seasonality</a:t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chemeClr val="lt1"/>
                          </a:highlight>
                        </a:rPr>
                        <a:t>2. Considers the current trend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 Doesn’t consider holidays and events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 Doesn’t work very well with missing data and shifts in trends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12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FB Prophet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chemeClr val="lt1"/>
                          </a:highlight>
                        </a:rPr>
                        <a:t>1. Works best with time series that have strong seasonal effects and several seasons of historical data</a:t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chemeClr val="lt1"/>
                          </a:highlight>
                        </a:rPr>
                        <a:t>2. Robust to missing data and shifts in the trend</a:t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chemeClr val="lt1"/>
                          </a:highlight>
                        </a:rPr>
                        <a:t>3.Handles outliers well</a:t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 </a:t>
                      </a:r>
                      <a:r>
                        <a:rPr lang="en" sz="1200"/>
                        <a:t>Applicable data is limited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 Cannot predict major events or crises that can cause major fluctuations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12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Monte Carlo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chemeClr val="lt1"/>
                          </a:highlight>
                        </a:rPr>
                        <a:t>1.Good for optimization problem</a:t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chemeClr val="lt1"/>
                          </a:highlight>
                        </a:rPr>
                        <a:t>2.</a:t>
                      </a:r>
                      <a:r>
                        <a:rPr lang="en" sz="1100">
                          <a:highlight>
                            <a:schemeClr val="lt1"/>
                          </a:highlight>
                        </a:rPr>
                        <a:t>U</a:t>
                      </a:r>
                      <a:r>
                        <a:rPr lang="en" sz="1200">
                          <a:highlight>
                            <a:schemeClr val="lt1"/>
                          </a:highlight>
                        </a:rPr>
                        <a:t>sed for stochastic (involve probability) and deterministic (without probability)</a:t>
                      </a:r>
                      <a:endParaRPr sz="1200">
                        <a:solidFill>
                          <a:srgbClr val="840D35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 Needs lots of data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 Need to </a:t>
                      </a:r>
                      <a:r>
                        <a:rPr lang="en" sz="1200">
                          <a:solidFill>
                            <a:srgbClr val="333333"/>
                          </a:solidFill>
                        </a:rPr>
                        <a:t>express all the variables  with probability distributions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</a:rPr>
                        <a:t>3. Need to model correlation between variables</a:t>
                      </a:r>
                      <a:endParaRPr sz="1200">
                        <a:solidFill>
                          <a:srgbClr val="33333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0" name="Google Shape;430;p47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Conclusion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idx="4294967295" type="title"/>
          </p:nvPr>
        </p:nvSpPr>
        <p:spPr>
          <a:xfrm>
            <a:off x="311700" y="17765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rial"/>
                <a:ea typeface="Arial"/>
                <a:cs typeface="Arial"/>
                <a:sym typeface="Arial"/>
              </a:rPr>
              <a:t>Appendix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675" y="1169850"/>
            <a:ext cx="4444918" cy="17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9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-&gt; Facebook(Fb)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375" y="3121750"/>
            <a:ext cx="3771276" cy="16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9"/>
          <p:cNvSpPr txBox="1"/>
          <p:nvPr/>
        </p:nvSpPr>
        <p:spPr>
          <a:xfrm>
            <a:off x="6869600" y="1610375"/>
            <a:ext cx="2757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Investors scared about slow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growth and aggressive spending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4" name="Google Shape;444;p49"/>
          <p:cNvCxnSpPr/>
          <p:nvPr/>
        </p:nvCxnSpPr>
        <p:spPr>
          <a:xfrm rot="10800000">
            <a:off x="5917900" y="1820975"/>
            <a:ext cx="522900" cy="18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-&gt; Facebook(Fb)</a:t>
            </a:r>
            <a:endParaRPr/>
          </a:p>
        </p:txBody>
      </p:sp>
      <p:pic>
        <p:nvPicPr>
          <p:cNvPr id="450" name="Google Shape;4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00" y="1463325"/>
            <a:ext cx="3294621" cy="28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0"/>
          <p:cNvSpPr txBox="1"/>
          <p:nvPr/>
        </p:nvSpPr>
        <p:spPr>
          <a:xfrm>
            <a:off x="2209325" y="1759050"/>
            <a:ext cx="1681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5/18/12 FB IPO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50"/>
          <p:cNvSpPr txBox="1"/>
          <p:nvPr/>
        </p:nvSpPr>
        <p:spPr>
          <a:xfrm>
            <a:off x="473500" y="1155025"/>
            <a:ext cx="28392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Volume Boxplot for FB Stock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2289600" y="2452408"/>
            <a:ext cx="22278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7/25/13 Strongest Quarter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50"/>
          <p:cNvSpPr txBox="1"/>
          <p:nvPr/>
        </p:nvSpPr>
        <p:spPr>
          <a:xfrm>
            <a:off x="2674625" y="3792175"/>
            <a:ext cx="10935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11/27/15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5351150" y="1131200"/>
            <a:ext cx="22944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Return Deviation Chart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6" name="Google Shape;456;p50"/>
          <p:cNvCxnSpPr/>
          <p:nvPr/>
        </p:nvCxnSpPr>
        <p:spPr>
          <a:xfrm rot="10800000">
            <a:off x="2289600" y="1729425"/>
            <a:ext cx="5271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50"/>
          <p:cNvCxnSpPr/>
          <p:nvPr/>
        </p:nvCxnSpPr>
        <p:spPr>
          <a:xfrm rot="10800000">
            <a:off x="2366750" y="2444388"/>
            <a:ext cx="5271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50"/>
          <p:cNvCxnSpPr/>
          <p:nvPr/>
        </p:nvCxnSpPr>
        <p:spPr>
          <a:xfrm rot="10800000">
            <a:off x="2594125" y="4058375"/>
            <a:ext cx="5271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9" name="Google Shape;4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313" y="1567750"/>
            <a:ext cx="4160176" cy="26696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0"/>
          <p:cNvCxnSpPr/>
          <p:nvPr/>
        </p:nvCxnSpPr>
        <p:spPr>
          <a:xfrm rot="10800000">
            <a:off x="5503400" y="1824800"/>
            <a:ext cx="5271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50"/>
          <p:cNvSpPr txBox="1"/>
          <p:nvPr/>
        </p:nvSpPr>
        <p:spPr>
          <a:xfrm>
            <a:off x="6037313" y="1681750"/>
            <a:ext cx="10362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7/25/13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50"/>
          <p:cNvSpPr txBox="1"/>
          <p:nvPr/>
        </p:nvSpPr>
        <p:spPr>
          <a:xfrm>
            <a:off x="2211175" y="1872263"/>
            <a:ext cx="12930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Volume: 365,458,000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50"/>
          <p:cNvSpPr txBox="1"/>
          <p:nvPr/>
        </p:nvSpPr>
        <p:spPr>
          <a:xfrm>
            <a:off x="712500" y="3785075"/>
            <a:ext cx="11979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Volume: 27181189.5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4" name="Google Shape;464;p50"/>
          <p:cNvCxnSpPr/>
          <p:nvPr/>
        </p:nvCxnSpPr>
        <p:spPr>
          <a:xfrm>
            <a:off x="1658575" y="3844325"/>
            <a:ext cx="308700" cy="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1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-&gt; Netflix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704" y="931900"/>
            <a:ext cx="5360524" cy="3713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1"/>
          <p:cNvCxnSpPr/>
          <p:nvPr/>
        </p:nvCxnSpPr>
        <p:spPr>
          <a:xfrm>
            <a:off x="6022675" y="1281750"/>
            <a:ext cx="61800" cy="2769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72" name="Google Shape;472;p51"/>
          <p:cNvSpPr txBox="1"/>
          <p:nvPr/>
        </p:nvSpPr>
        <p:spPr>
          <a:xfrm>
            <a:off x="4793550" y="1643450"/>
            <a:ext cx="1385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Netflix raising the price of its monthly plan from $9.99 to $11.99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2551375" y="2866875"/>
            <a:ext cx="18090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Result is clean data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Stored in Github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38" y="1038975"/>
            <a:ext cx="7365325" cy="16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138175" y="2866875"/>
            <a:ext cx="24132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API Key gives unlimited access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Accessing Stock Data: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-7 lines of Python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-Saved to a csv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-No data processing req’d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15600" y="706550"/>
            <a:ext cx="33069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Sample Quandl Workflow: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4360375" y="2757463"/>
            <a:ext cx="18804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Imported into Python from csv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175" y="3862275"/>
            <a:ext cx="2341449" cy="9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775" y="4184100"/>
            <a:ext cx="2087030" cy="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028" y="3976575"/>
            <a:ext cx="947924" cy="94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6829700" y="2678275"/>
            <a:ext cx="16977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Did visualization and modeling in Jupyter notebooks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" name="Google Shape;125;p16"/>
          <p:cNvCxnSpPr>
            <a:stCxn id="122" idx="3"/>
          </p:cNvCxnSpPr>
          <p:nvPr/>
        </p:nvCxnSpPr>
        <p:spPr>
          <a:xfrm>
            <a:off x="2421805" y="4497150"/>
            <a:ext cx="12342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6"/>
          <p:cNvCxnSpPr/>
          <p:nvPr/>
        </p:nvCxnSpPr>
        <p:spPr>
          <a:xfrm>
            <a:off x="5054175" y="4431625"/>
            <a:ext cx="1009800" cy="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/>
          <p:nvPr>
            <p:ph idx="4294967295" type="title"/>
          </p:nvPr>
        </p:nvSpPr>
        <p:spPr>
          <a:xfrm>
            <a:off x="311700" y="411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-&gt; Netflix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277" y="1352925"/>
            <a:ext cx="5009726" cy="358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52"/>
          <p:cNvCxnSpPr/>
          <p:nvPr/>
        </p:nvCxnSpPr>
        <p:spPr>
          <a:xfrm flipH="1" rot="10800000">
            <a:off x="5784050" y="3452550"/>
            <a:ext cx="1494300" cy="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52"/>
          <p:cNvCxnSpPr/>
          <p:nvPr/>
        </p:nvCxnSpPr>
        <p:spPr>
          <a:xfrm>
            <a:off x="5784050" y="3457050"/>
            <a:ext cx="0" cy="49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52"/>
          <p:cNvSpPr txBox="1"/>
          <p:nvPr/>
        </p:nvSpPr>
        <p:spPr>
          <a:xfrm>
            <a:off x="8030525" y="3955050"/>
            <a:ext cx="1240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7278350" y="2713950"/>
            <a:ext cx="1705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Trading volume in shares during the day, when the stock price spike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occurred,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also went up. This means investors were confident that the company will do well.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-&gt; Netflix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75" y="1243975"/>
            <a:ext cx="5800075" cy="35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Monte Carlo 			</a:t>
            </a:r>
            <a:endParaRPr/>
          </a:p>
        </p:txBody>
      </p:sp>
      <p:sp>
        <p:nvSpPr>
          <p:cNvPr id="494" name="Google Shape;494;p54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https://towardsdatascience.com/monte-carlo-simulations-with-python-part-1-f5627b7d60b0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5" y="753550"/>
            <a:ext cx="4524951" cy="425226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5"/>
          <p:cNvSpPr txBox="1"/>
          <p:nvPr>
            <p:ph idx="4294967295" type="title"/>
          </p:nvPr>
        </p:nvSpPr>
        <p:spPr>
          <a:xfrm>
            <a:off x="311700" y="127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Stock </a:t>
            </a:r>
            <a:endParaRPr/>
          </a:p>
        </p:txBody>
      </p:sp>
      <p:sp>
        <p:nvSpPr>
          <p:cNvPr id="501" name="Google Shape;501;p55"/>
          <p:cNvSpPr/>
          <p:nvPr/>
        </p:nvSpPr>
        <p:spPr>
          <a:xfrm>
            <a:off x="250375" y="4530525"/>
            <a:ext cx="4456200" cy="52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5"/>
          <p:cNvSpPr txBox="1"/>
          <p:nvPr/>
        </p:nvSpPr>
        <p:spPr>
          <a:xfrm>
            <a:off x="5498975" y="4606525"/>
            <a:ext cx="2308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Real Stock Data For 2017 of  GOOGLE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3" name="Google Shape;503;p55"/>
          <p:cNvCxnSpPr>
            <a:stCxn id="502" idx="1"/>
            <a:endCxn id="501" idx="3"/>
          </p:cNvCxnSpPr>
          <p:nvPr/>
        </p:nvCxnSpPr>
        <p:spPr>
          <a:xfrm rot="10800000">
            <a:off x="4706675" y="4792675"/>
            <a:ext cx="792300" cy="3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04" name="Google Shape;5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325" y="914550"/>
            <a:ext cx="4035426" cy="353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5"/>
          <p:cNvSpPr txBox="1"/>
          <p:nvPr/>
        </p:nvSpPr>
        <p:spPr>
          <a:xfrm>
            <a:off x="5252875" y="313450"/>
            <a:ext cx="2308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Predicting Data For 2017 of  GOOGLE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6" name="Google Shape;506;p55"/>
          <p:cNvCxnSpPr>
            <a:stCxn id="505" idx="3"/>
          </p:cNvCxnSpPr>
          <p:nvPr/>
        </p:nvCxnSpPr>
        <p:spPr>
          <a:xfrm>
            <a:off x="7561675" y="533500"/>
            <a:ext cx="201900" cy="38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0" y="1258800"/>
            <a:ext cx="5162675" cy="336345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6"/>
          <p:cNvSpPr txBox="1"/>
          <p:nvPr>
            <p:ph idx="4294967295" type="title"/>
          </p:nvPr>
        </p:nvSpPr>
        <p:spPr>
          <a:xfrm>
            <a:off x="311700" y="1658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Stock</a:t>
            </a:r>
            <a:endParaRPr/>
          </a:p>
        </p:txBody>
      </p:sp>
      <p:sp>
        <p:nvSpPr>
          <p:cNvPr id="513" name="Google Shape;513;p56"/>
          <p:cNvSpPr txBox="1"/>
          <p:nvPr/>
        </p:nvSpPr>
        <p:spPr>
          <a:xfrm>
            <a:off x="5454900" y="1730375"/>
            <a:ext cx="2330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Confidence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Interval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4" name="Google Shape;514;p56"/>
          <p:cNvCxnSpPr/>
          <p:nvPr/>
        </p:nvCxnSpPr>
        <p:spPr>
          <a:xfrm>
            <a:off x="7140775" y="1960350"/>
            <a:ext cx="311400" cy="20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56"/>
          <p:cNvSpPr txBox="1"/>
          <p:nvPr/>
        </p:nvSpPr>
        <p:spPr>
          <a:xfrm>
            <a:off x="5454900" y="2862350"/>
            <a:ext cx="33774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 the real stock data for 2017 Google, the closing price of last day was $609.5756, which was in the 95% confidence level ($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608.5756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-$1536.6943)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6" name="Google Shape;51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2316663"/>
            <a:ext cx="4133226" cy="4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725" y="304800"/>
            <a:ext cx="530508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7"/>
          <p:cNvSpPr txBox="1"/>
          <p:nvPr>
            <p:ph idx="4294967295" type="title"/>
          </p:nvPr>
        </p:nvSpPr>
        <p:spPr>
          <a:xfrm>
            <a:off x="311700" y="1658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Netflix Stock</a:t>
            </a:r>
            <a:endParaRPr/>
          </a:p>
        </p:txBody>
      </p:sp>
      <p:sp>
        <p:nvSpPr>
          <p:cNvPr id="523" name="Google Shape;523;p57"/>
          <p:cNvSpPr txBox="1"/>
          <p:nvPr/>
        </p:nvSpPr>
        <p:spPr>
          <a:xfrm>
            <a:off x="989025" y="4015925"/>
            <a:ext cx="2308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Real Stock Data For 2017 of  Netflix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24" name="Google Shape;524;p57"/>
          <p:cNvCxnSpPr/>
          <p:nvPr/>
        </p:nvCxnSpPr>
        <p:spPr>
          <a:xfrm flipH="1" rot="10800000">
            <a:off x="2328125" y="3522000"/>
            <a:ext cx="1335600" cy="56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50" y="836975"/>
            <a:ext cx="6443750" cy="402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75" y="2398331"/>
            <a:ext cx="4479484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8"/>
          <p:cNvSpPr txBox="1"/>
          <p:nvPr>
            <p:ph idx="4294967295" type="title"/>
          </p:nvPr>
        </p:nvSpPr>
        <p:spPr>
          <a:xfrm>
            <a:off x="311700" y="1658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Netflix</a:t>
            </a:r>
            <a:r>
              <a:rPr lang="en"/>
              <a:t> Stock</a:t>
            </a:r>
            <a:endParaRPr/>
          </a:p>
        </p:txBody>
      </p:sp>
      <p:sp>
        <p:nvSpPr>
          <p:cNvPr id="532" name="Google Shape;532;p58"/>
          <p:cNvSpPr txBox="1"/>
          <p:nvPr/>
        </p:nvSpPr>
        <p:spPr>
          <a:xfrm>
            <a:off x="152400" y="1602525"/>
            <a:ext cx="2330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Confidence Interval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3" name="Google Shape;533;p58"/>
          <p:cNvCxnSpPr/>
          <p:nvPr/>
        </p:nvCxnSpPr>
        <p:spPr>
          <a:xfrm>
            <a:off x="1554725" y="1950525"/>
            <a:ext cx="311400" cy="20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58"/>
          <p:cNvSpPr txBox="1"/>
          <p:nvPr/>
        </p:nvSpPr>
        <p:spPr>
          <a:xfrm>
            <a:off x="149300" y="2926025"/>
            <a:ext cx="26532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 the real stock data for 2017 Netflix, the closing price of last day was $191.96, which was in the 95% confidence level ($84.26-$573.75)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58"/>
          <p:cNvSpPr/>
          <p:nvPr/>
        </p:nvSpPr>
        <p:spPr>
          <a:xfrm>
            <a:off x="100713" y="2563625"/>
            <a:ext cx="4479600" cy="3624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/>
          <p:nvPr>
            <p:ph idx="4294967295" type="title"/>
          </p:nvPr>
        </p:nvSpPr>
        <p:spPr>
          <a:xfrm>
            <a:off x="311700" y="1658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</a:t>
            </a:r>
            <a:r>
              <a:rPr lang="en"/>
              <a:t> Stock</a:t>
            </a:r>
            <a:endParaRPr/>
          </a:p>
        </p:txBody>
      </p:sp>
      <p:cxnSp>
        <p:nvCxnSpPr>
          <p:cNvPr id="541" name="Google Shape;541;p59"/>
          <p:cNvCxnSpPr/>
          <p:nvPr/>
        </p:nvCxnSpPr>
        <p:spPr>
          <a:xfrm flipH="1" rot="10800000">
            <a:off x="1817475" y="3274775"/>
            <a:ext cx="808500" cy="75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59"/>
          <p:cNvSpPr txBox="1"/>
          <p:nvPr/>
        </p:nvSpPr>
        <p:spPr>
          <a:xfrm>
            <a:off x="271400" y="3973475"/>
            <a:ext cx="2308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Real Stock Data For 2017 of 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Amazon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3" name="Google Shape;5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600" y="791950"/>
            <a:ext cx="6411398" cy="435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216" y="944350"/>
            <a:ext cx="6147782" cy="3842348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0"/>
          <p:cNvSpPr txBox="1"/>
          <p:nvPr>
            <p:ph idx="4294967295" type="title"/>
          </p:nvPr>
        </p:nvSpPr>
        <p:spPr>
          <a:xfrm>
            <a:off x="311700" y="1658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Stock</a:t>
            </a:r>
            <a:endParaRPr/>
          </a:p>
        </p:txBody>
      </p:sp>
      <p:sp>
        <p:nvSpPr>
          <p:cNvPr id="550" name="Google Shape;550;p60"/>
          <p:cNvSpPr txBox="1"/>
          <p:nvPr/>
        </p:nvSpPr>
        <p:spPr>
          <a:xfrm>
            <a:off x="98350" y="1543500"/>
            <a:ext cx="2330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Confidence Interval 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1" name="Google Shape;551;p60"/>
          <p:cNvCxnSpPr>
            <a:endCxn id="552" idx="0"/>
          </p:cNvCxnSpPr>
          <p:nvPr/>
        </p:nvCxnSpPr>
        <p:spPr>
          <a:xfrm>
            <a:off x="1544000" y="1848825"/>
            <a:ext cx="388500" cy="37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3" name="Google Shape;553;p60"/>
          <p:cNvSpPr txBox="1"/>
          <p:nvPr/>
        </p:nvSpPr>
        <p:spPr>
          <a:xfrm>
            <a:off x="242550" y="2864600"/>
            <a:ext cx="2409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 the real stock data for 2017 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Amazon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, the closing price of last day was $1169, which was in the 95% confidence level ($533.5970-$1895.28)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4" name="Google Shape;5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72749"/>
            <a:ext cx="4368301" cy="4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0"/>
          <p:cNvSpPr/>
          <p:nvPr/>
        </p:nvSpPr>
        <p:spPr>
          <a:xfrm>
            <a:off x="129900" y="2454297"/>
            <a:ext cx="4368300" cy="270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1"/>
          <p:cNvSpPr txBox="1"/>
          <p:nvPr>
            <p:ph idx="4294967295" type="title"/>
          </p:nvPr>
        </p:nvSpPr>
        <p:spPr>
          <a:xfrm>
            <a:off x="221300" y="1331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Netflix stock’s Behavior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400" y="698975"/>
            <a:ext cx="6807799" cy="41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/>
          <p:nvPr/>
        </p:nvSpPr>
        <p:spPr>
          <a:xfrm>
            <a:off x="6868200" y="2610250"/>
            <a:ext cx="221100" cy="2310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1"/>
          <p:cNvSpPr/>
          <p:nvPr/>
        </p:nvSpPr>
        <p:spPr>
          <a:xfrm rot="1934103">
            <a:off x="6402540" y="2439506"/>
            <a:ext cx="452199" cy="18094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1"/>
          <p:cNvSpPr/>
          <p:nvPr/>
        </p:nvSpPr>
        <p:spPr>
          <a:xfrm>
            <a:off x="7284975" y="1828375"/>
            <a:ext cx="309600" cy="394200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1"/>
          <p:cNvSpPr/>
          <p:nvPr/>
        </p:nvSpPr>
        <p:spPr>
          <a:xfrm rot="1934103">
            <a:off x="6819315" y="1706831"/>
            <a:ext cx="452199" cy="18094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1"/>
          <p:cNvSpPr txBox="1"/>
          <p:nvPr/>
        </p:nvSpPr>
        <p:spPr>
          <a:xfrm>
            <a:off x="3596425" y="1093300"/>
            <a:ext cx="29433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What happened around that day?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4294967295" type="title"/>
          </p:nvPr>
        </p:nvSpPr>
        <p:spPr>
          <a:xfrm>
            <a:off x="311700" y="1998500"/>
            <a:ext cx="8520600" cy="15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Exploratory Data Analysis 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100" y="783575"/>
            <a:ext cx="6410800" cy="392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2"/>
          <p:cNvSpPr/>
          <p:nvPr/>
        </p:nvSpPr>
        <p:spPr>
          <a:xfrm>
            <a:off x="3365375" y="783575"/>
            <a:ext cx="964200" cy="345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75" y="934249"/>
            <a:ext cx="5630802" cy="3474173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3"/>
          <p:cNvSpPr/>
          <p:nvPr/>
        </p:nvSpPr>
        <p:spPr>
          <a:xfrm>
            <a:off x="2792750" y="1074900"/>
            <a:ext cx="1155300" cy="311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4294967295" type="title"/>
          </p:nvPr>
        </p:nvSpPr>
        <p:spPr>
          <a:xfrm>
            <a:off x="311700" y="17765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" sz="4000">
                <a:latin typeface="Arial"/>
                <a:ea typeface="Arial"/>
                <a:cs typeface="Arial"/>
                <a:sym typeface="Arial"/>
              </a:rPr>
              <a:t>EDA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177" y="1697851"/>
            <a:ext cx="2274201" cy="10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Google Price &amp; Volume Chart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7505625" y="1578525"/>
            <a:ext cx="1492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Google issues a $567 dividend to protect founder voting power 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000" y="868575"/>
            <a:ext cx="4491250" cy="178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9"/>
          <p:cNvCxnSpPr/>
          <p:nvPr/>
        </p:nvCxnSpPr>
        <p:spPr>
          <a:xfrm flipH="1">
            <a:off x="4605650" y="1771700"/>
            <a:ext cx="2823900" cy="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700" y="2916394"/>
            <a:ext cx="4548549" cy="20089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9"/>
          <p:cNvCxnSpPr/>
          <p:nvPr/>
        </p:nvCxnSpPr>
        <p:spPr>
          <a:xfrm rot="10800000">
            <a:off x="4615500" y="4015450"/>
            <a:ext cx="275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9"/>
          <p:cNvSpPr txBox="1"/>
          <p:nvPr/>
        </p:nvSpPr>
        <p:spPr>
          <a:xfrm>
            <a:off x="7505600" y="3787275"/>
            <a:ext cx="14070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Lato"/>
                <a:ea typeface="Lato"/>
                <a:cs typeface="Lato"/>
                <a:sym typeface="Lato"/>
              </a:rPr>
              <a:t>Volume is trending downward as price goes up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975" y="-4"/>
            <a:ext cx="1980026" cy="876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50" y="1477850"/>
            <a:ext cx="4095001" cy="277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975" y="1355200"/>
            <a:ext cx="4214700" cy="2734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0"/>
          <p:cNvCxnSpPr/>
          <p:nvPr/>
        </p:nvCxnSpPr>
        <p:spPr>
          <a:xfrm rot="10800000">
            <a:off x="5718925" y="3234225"/>
            <a:ext cx="279300" cy="18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0"/>
          <p:cNvSpPr txBox="1"/>
          <p:nvPr/>
        </p:nvSpPr>
        <p:spPr>
          <a:xfrm>
            <a:off x="5998225" y="3158025"/>
            <a:ext cx="910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Due to disappointing revenues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5834175" y="1837375"/>
            <a:ext cx="1074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Google dividend in April 2014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20"/>
          <p:cNvCxnSpPr/>
          <p:nvPr/>
        </p:nvCxnSpPr>
        <p:spPr>
          <a:xfrm flipH="1" rot="10800000">
            <a:off x="5586375" y="2010300"/>
            <a:ext cx="247800" cy="177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7755325" y="3187700"/>
            <a:ext cx="610800" cy="1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0"/>
          <p:cNvSpPr txBox="1"/>
          <p:nvPr/>
        </p:nvSpPr>
        <p:spPr>
          <a:xfrm>
            <a:off x="8428150" y="1806625"/>
            <a:ext cx="7158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3497000" y="1106050"/>
            <a:ext cx="1177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Drop due to Amazon eating some ad space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3" name="Google Shape;163;p20"/>
          <p:cNvCxnSpPr/>
          <p:nvPr/>
        </p:nvCxnSpPr>
        <p:spPr>
          <a:xfrm flipH="1">
            <a:off x="4017325" y="1691550"/>
            <a:ext cx="2100" cy="215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4" name="Google Shape;164;p20"/>
          <p:cNvSpPr txBox="1"/>
          <p:nvPr/>
        </p:nvSpPr>
        <p:spPr>
          <a:xfrm>
            <a:off x="8428150" y="3113050"/>
            <a:ext cx="8055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Youtube was facing a full-scale advertising boycott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5" name="Google Shape;165;p20"/>
          <p:cNvCxnSpPr/>
          <p:nvPr/>
        </p:nvCxnSpPr>
        <p:spPr>
          <a:xfrm flipH="1">
            <a:off x="3859775" y="1670050"/>
            <a:ext cx="300" cy="218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6" name="Google Shape;166;p20"/>
          <p:cNvSpPr txBox="1"/>
          <p:nvPr/>
        </p:nvSpPr>
        <p:spPr>
          <a:xfrm>
            <a:off x="2569350" y="1855375"/>
            <a:ext cx="1177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Price increase due to strong earnings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925" y="4446"/>
            <a:ext cx="1980026" cy="87645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idx="4294967295" type="title"/>
          </p:nvPr>
        </p:nvSpPr>
        <p:spPr>
          <a:xfrm>
            <a:off x="311700" y="804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Google stock trends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            </a:t>
            </a:r>
            <a:r>
              <a:rPr lang="en" sz="4000"/>
              <a:t>EDA </a:t>
            </a:r>
            <a:endParaRPr sz="4000"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575" y="2279125"/>
            <a:ext cx="1590975" cy="4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